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0" r:id="rId3"/>
    <p:sldId id="269" r:id="rId4"/>
    <p:sldId id="271" r:id="rId5"/>
    <p:sldId id="272" r:id="rId6"/>
    <p:sldId id="371" r:id="rId7"/>
    <p:sldId id="372" r:id="rId8"/>
    <p:sldId id="289" r:id="rId9"/>
    <p:sldId id="291" r:id="rId10"/>
    <p:sldId id="358" r:id="rId11"/>
    <p:sldId id="375" r:id="rId12"/>
    <p:sldId id="294" r:id="rId13"/>
    <p:sldId id="359" r:id="rId14"/>
    <p:sldId id="349" r:id="rId15"/>
    <p:sldId id="297" r:id="rId16"/>
    <p:sldId id="298" r:id="rId17"/>
    <p:sldId id="376" r:id="rId18"/>
    <p:sldId id="300" r:id="rId19"/>
    <p:sldId id="286" r:id="rId20"/>
    <p:sldId id="327" r:id="rId21"/>
    <p:sldId id="329" r:id="rId22"/>
    <p:sldId id="328" r:id="rId23"/>
    <p:sldId id="277" r:id="rId24"/>
    <p:sldId id="301" r:id="rId25"/>
    <p:sldId id="278" r:id="rId26"/>
    <p:sldId id="280" r:id="rId27"/>
    <p:sldId id="292" r:id="rId28"/>
    <p:sldId id="279" r:id="rId29"/>
    <p:sldId id="282" r:id="rId30"/>
    <p:sldId id="3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2"/>
            <a:ext cx="10363200" cy="282103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>
                <a:solidFill>
                  <a:srgbClr val="004C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78025"/>
            <a:ext cx="8534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94131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2233D26B-DFC2-4248-8ED0-AD3E108CBDD7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4A822907-8A9D-4F6B-98F6-913902AD56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6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2501"/>
            <a:ext cx="10972800" cy="5173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E694C003-38E8-486A-9BFD-47E55D87241C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4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E059EAA3-934B-41DB-B3B1-806F4BE5CC37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301"/>
            <a:ext cx="10972800" cy="71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7594"/>
            <a:ext cx="10972800" cy="51736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Ø"/>
              <a:defRPr/>
            </a:lvl1pPr>
            <a:lvl2pPr marL="742950" indent="-285750">
              <a:buFont typeface="Wingdings" charset="2"/>
              <a:buChar char="Ø"/>
              <a:defRPr/>
            </a:lvl2pPr>
            <a:lvl3pPr marL="1143000" indent="-228600">
              <a:buFont typeface="Wingdings" charset="2"/>
              <a:buChar char="§"/>
              <a:defRPr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8F97F932-D99A-4087-BFB1-EA42FAFC8D2C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3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79C96367-2F2B-4F6E-ACF4-15FA13738E10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1523C92-45F4-4C30-810D-4886C1BA696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8FB3498D-21C7-408B-8EF5-5B55DEF0BFD5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11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84DB246E-8FD1-42FF-94A4-E4133095C37A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A93939D4-B818-4372-B1EE-7CB6D5BBC74A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2F35E438-4D0D-4834-B658-A90420491D98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0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76F8ADFA-7142-4015-85E6-1712F15FA709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6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34A581E0-D653-4D78-A48F-41D80498BC7E}" type="datetime1">
              <a:rPr lang="en-US">
                <a:solidFill>
                  <a:prstClr val="black"/>
                </a:solidFill>
              </a:rPr>
              <a:pPr/>
              <a:t>4/16/2014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38237106-F2ED-405E-BC33-CC3CF426205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2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400" kern="1200">
          <a:solidFill>
            <a:srgbClr val="004C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890000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video" Target="NULL" TargetMode="External"/><Relationship Id="rId7" Type="http://schemas.microsoft.com/office/2007/relationships/media" Target="../media/media4.avi"/><Relationship Id="rId12" Type="http://schemas.openxmlformats.org/officeDocument/2006/relationships/image" Target="../media/image8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7.png"/><Relationship Id="rId5" Type="http://schemas.microsoft.com/office/2007/relationships/media" Target="../media/media3.avi"/><Relationship Id="rId10" Type="http://schemas.openxmlformats.org/officeDocument/2006/relationships/image" Target="../media/image6.png"/><Relationship Id="rId4" Type="http://schemas.microsoft.com/office/2007/relationships/media" Target="../media/media2.avi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avi"/><Relationship Id="rId7" Type="http://schemas.openxmlformats.org/officeDocument/2006/relationships/image" Target="../media/image10.png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avi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5050" y="444608"/>
            <a:ext cx="11281893" cy="1289140"/>
          </a:xfrm>
        </p:spPr>
        <p:txBody>
          <a:bodyPr/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Human Action Recognition by Representing 3D Skeletons as Points in a Lie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Group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4709492" y="5519451"/>
            <a:ext cx="2773012" cy="3879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94131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Raviteja Vemulapalli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4400" y="6068974"/>
            <a:ext cx="450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University of Maryland, College Park.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92" y="5080745"/>
            <a:ext cx="1055353" cy="113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9488" y="6220138"/>
            <a:ext cx="291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Professor Rama Chellappa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8372" y="6220138"/>
            <a:ext cx="196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</a:t>
            </a:r>
            <a:r>
              <a:rPr lang="en-US" dirty="0" smtClean="0"/>
              <a:t>. Felipe Arrate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95" y="1968221"/>
            <a:ext cx="4195810" cy="3013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3" y="5080746"/>
            <a:ext cx="940158" cy="11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Representation: Motivation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0859" y="3703130"/>
            <a:ext cx="909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chemeClr val="tx2"/>
                </a:solidFill>
              </a:rPr>
              <a:t>For action recognition, we need a skeletal representation whose temporal evolution </a:t>
            </a:r>
            <a:r>
              <a:rPr lang="en-US" sz="2400" dirty="0">
                <a:solidFill>
                  <a:schemeClr val="tx2"/>
                </a:solidFill>
              </a:rPr>
              <a:t>directly describes the relative motion between various body parts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0859" y="2129644"/>
            <a:ext cx="935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chemeClr val="tx2"/>
                </a:solidFill>
              </a:rPr>
              <a:t>Human actions are characterized by how different body </a:t>
            </a:r>
            <a:r>
              <a:rPr lang="en-US" sz="2400" dirty="0" smtClean="0">
                <a:solidFill>
                  <a:schemeClr val="tx2"/>
                </a:solidFill>
              </a:rPr>
              <a:t>parts </a:t>
            </a:r>
            <a:r>
              <a:rPr lang="en-US" sz="2400" dirty="0">
                <a:solidFill>
                  <a:schemeClr val="tx2"/>
                </a:solidFill>
              </a:rPr>
              <a:t>move relative to each </a:t>
            </a:r>
            <a:r>
              <a:rPr lang="en-US" sz="2400" dirty="0" smtClean="0">
                <a:solidFill>
                  <a:schemeClr val="tx2"/>
                </a:solidFill>
              </a:rPr>
              <a:t>other.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Skeleta</a:t>
            </a:r>
            <a:r>
              <a:rPr lang="en-US" dirty="0"/>
              <a:t>l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96924" y="3664494"/>
            <a:ext cx="909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chemeClr val="tx2"/>
                </a:solidFill>
              </a:rPr>
              <a:t>The relative geometry </a:t>
            </a:r>
            <a:r>
              <a:rPr lang="en-US" sz="2400" dirty="0" smtClean="0">
                <a:solidFill>
                  <a:schemeClr val="tx2"/>
                </a:solidFill>
              </a:rPr>
              <a:t>between two body parts can </a:t>
            </a:r>
            <a:r>
              <a:rPr lang="en-US" sz="2400" dirty="0">
                <a:solidFill>
                  <a:schemeClr val="tx2"/>
                </a:solidFill>
              </a:rPr>
              <a:t>be described using the 3D rotation and translation required to take one body part to the position and orientation of the other.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6924" y="2124819"/>
            <a:ext cx="899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chemeClr val="tx2"/>
                </a:solidFill>
              </a:rPr>
              <a:t>We represent </a:t>
            </a:r>
            <a:r>
              <a:rPr lang="en-US" sz="2400" dirty="0">
                <a:solidFill>
                  <a:schemeClr val="tx2"/>
                </a:solidFill>
              </a:rPr>
              <a:t>a skeleton using the relative 3D geometry between </a:t>
            </a:r>
            <a:r>
              <a:rPr lang="en-US" sz="2400" dirty="0" smtClean="0">
                <a:solidFill>
                  <a:schemeClr val="tx2"/>
                </a:solidFill>
              </a:rPr>
              <a:t>different </a:t>
            </a:r>
            <a:r>
              <a:rPr lang="en-US" sz="2400" dirty="0">
                <a:solidFill>
                  <a:schemeClr val="tx2"/>
                </a:solidFill>
              </a:rPr>
              <a:t>body parts.</a:t>
            </a:r>
          </a:p>
        </p:txBody>
      </p:sp>
    </p:spTree>
    <p:extLst>
      <p:ext uri="{BB962C8B-B14F-4D97-AF65-F5344CB8AC3E}">
        <p14:creationId xmlns:p14="http://schemas.microsoft.com/office/powerpoint/2010/main" val="9821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3D Geometry between Body Parts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1" y="1067594"/>
                <a:ext cx="11357112" cy="5213936"/>
              </a:xfrm>
            </p:spPr>
            <p:txBody>
              <a:bodyPr/>
              <a:lstStyle/>
              <a:p>
                <a:endParaRPr lang="en-US" sz="1800" dirty="0" smtClean="0"/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We describe the relative geometry between two rigid body parts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at time instance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t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using the rotation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and the translation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(measured in the local coordinate system attached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) required to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to the position and orientation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067594"/>
                <a:ext cx="11357112" cy="5213936"/>
              </a:xfrm>
              <a:blipFill rotWithShape="0">
                <a:blip r:embed="rId2"/>
                <a:stretch>
                  <a:fillRect l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96" y="2456613"/>
            <a:ext cx="3088748" cy="3646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402" y="4197353"/>
            <a:ext cx="2698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Rotation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translation vary with time.</a:t>
            </a:r>
            <a:endParaRPr lang="en-US" sz="16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689" y="3079397"/>
                <a:ext cx="6243440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89" y="3079397"/>
                <a:ext cx="6243440" cy="616387"/>
              </a:xfrm>
              <a:prstGeom prst="rect">
                <a:avLst/>
              </a:prstGeom>
              <a:blipFill rotWithShape="0"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891185" y="3099211"/>
            <a:ext cx="533061" cy="41771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42947" y="3496045"/>
            <a:ext cx="145210" cy="117193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71902" y="4692567"/>
            <a:ext cx="3304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Scaling factor: Independent of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time since lengths of the body parts do not change with time.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3877098" y="3015842"/>
            <a:ext cx="450574" cy="1861453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31" y="1495586"/>
            <a:ext cx="5870519" cy="3877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1276" y="6288085"/>
            <a:ext cx="764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M. Murray, Z. Li, and S. S. </a:t>
            </a:r>
            <a:r>
              <a:rPr lang="en-US" sz="1200" dirty="0" err="1" smtClean="0"/>
              <a:t>Sastry</a:t>
            </a:r>
            <a:r>
              <a:rPr lang="en-US" sz="1200" dirty="0"/>
              <a:t>, </a:t>
            </a:r>
            <a:r>
              <a:rPr lang="en-US" sz="1200" dirty="0" smtClean="0"/>
              <a:t>"A Mathematical Introduction to Robotic Manipulation", CRC Press, 1994.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22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Euclidean Group </a:t>
            </a:r>
            <a:r>
              <a:rPr lang="en-US" i="1" dirty="0" smtClean="0"/>
              <a:t>SE(3)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067594"/>
                <a:ext cx="11084417" cy="5173663"/>
              </a:xfrm>
            </p:spPr>
            <p:txBody>
              <a:bodyPr/>
              <a:lstStyle/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The special Euclidean group, denoted by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SE(3)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is the set of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matrices of the form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			</a:t>
                </a:r>
                <a:r>
                  <a:rPr lang="en-US" sz="1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1800" b="0" i="1" dirty="0" smtClean="0">
                    <a:solidFill>
                      <a:schemeClr val="tx1"/>
                    </a:solidFill>
                  </a:rPr>
                  <a:t>R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 rotation matrix.</a:t>
                </a: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The group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SE(3)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is a smooth 6-dimensional curved manifold. </a:t>
                </a:r>
              </a:p>
              <a:p>
                <a:endParaRPr lang="en-US" sz="1800" dirty="0"/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The tangent plane to the manifold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SE(3) </a:t>
                </a:r>
                <a:r>
                  <a:rPr lang="en-US" sz="1800" dirty="0">
                    <a:solidFill>
                      <a:schemeClr val="tx1"/>
                    </a:solidFill>
                  </a:rPr>
                  <a:t>at the identity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denoted by </a:t>
                </a:r>
                <a:r>
                  <a:rPr lang="en-US" sz="1800" dirty="0">
                    <a:solidFill>
                      <a:schemeClr val="tx1"/>
                    </a:solidFill>
                    <a:latin typeface="Old English Text MT" panose="03040902040508030806" pitchFamily="66" charset="0"/>
                  </a:rPr>
                  <a:t>se(3),</a:t>
                </a:r>
                <a:r>
                  <a:rPr lang="en-US" sz="1800" dirty="0">
                    <a:solidFill>
                      <a:schemeClr val="tx1"/>
                    </a:solidFill>
                  </a:rPr>
                  <a:t> is known as the Lie algebra of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SE(3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Lie </a:t>
                </a:r>
                <a:r>
                  <a:rPr lang="en-US" sz="1800" dirty="0">
                    <a:solidFill>
                      <a:schemeClr val="tx1"/>
                    </a:solidFill>
                  </a:rPr>
                  <a:t>algebra </a:t>
                </a:r>
                <a:r>
                  <a:rPr lang="en-US" sz="1800" dirty="0">
                    <a:solidFill>
                      <a:schemeClr val="tx1"/>
                    </a:solidFill>
                    <a:latin typeface="Old English Text MT" panose="03040902040508030806" pitchFamily="66" charset="0"/>
                  </a:rPr>
                  <a:t>se(3) </a:t>
                </a:r>
                <a:r>
                  <a:rPr lang="en-US" sz="1800" dirty="0">
                    <a:solidFill>
                      <a:schemeClr val="tx1"/>
                    </a:solidFill>
                  </a:rPr>
                  <a:t>is a 6-dimensional vector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space.</a:t>
                </a:r>
              </a:p>
              <a:p>
                <a:endParaRPr lang="en-US" sz="1800" i="1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The exponential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(3)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and the logarithm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(3)→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(3)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are given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by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				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𝑆𝐸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</a:t>
                </a:r>
                <a:endParaRPr lang="en-US" sz="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     where </a:t>
                </a:r>
                <a:r>
                  <a:rPr lang="en-US" sz="1800" b="1" i="1" dirty="0">
                    <a:solidFill>
                      <a:schemeClr val="tx1"/>
                    </a:solidFill>
                  </a:rPr>
                  <a:t>e </a:t>
                </a:r>
                <a:r>
                  <a:rPr lang="en-US" sz="18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800" b="1" i="1" dirty="0">
                    <a:solidFill>
                      <a:schemeClr val="tx1"/>
                    </a:solidFill>
                  </a:rPr>
                  <a:t>log </a:t>
                </a:r>
                <a:r>
                  <a:rPr lang="en-US" sz="1800" dirty="0">
                    <a:solidFill>
                      <a:schemeClr val="tx1"/>
                    </a:solidFill>
                  </a:rPr>
                  <a:t>denote the usual matrix exponential and logarithm.</a:t>
                </a:r>
              </a:p>
              <a:p>
                <a:endParaRPr lang="en-US" sz="1800" i="1" dirty="0">
                  <a:solidFill>
                    <a:schemeClr val="tx1"/>
                  </a:solidFill>
                </a:endParaRP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067594"/>
                <a:ext cx="11084417" cy="5173663"/>
              </a:xfrm>
              <a:blipFill rotWithShape="0">
                <a:blip r:embed="rId2"/>
                <a:stretch>
                  <a:fillRect l="-330" r="-55" b="-1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1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196569" y="2023052"/>
            <a:ext cx="2013341" cy="967396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Proposed Skeletal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Human skeleton is described using the relative 3D geometry between all pairs of body parts.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8654" y="2145565"/>
                <a:ext cx="7954628" cy="987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1≤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54" y="2145565"/>
                <a:ext cx="7954628" cy="9871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7991271" y="3004778"/>
            <a:ext cx="103066" cy="30583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87744" y="3255271"/>
                <a:ext cx="40117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Lie group obtained by combining multiple </a:t>
                </a:r>
                <a:r>
                  <a:rPr lang="en-US" sz="1600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SE(3)</a:t>
                </a:r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using the direct product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  <a:endParaRPr lang="en-US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44" y="3255271"/>
                <a:ext cx="4011793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759" t="-3125" r="-197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2884554" y="1499994"/>
            <a:ext cx="450574" cy="2865681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7339" y="3302455"/>
            <a:ext cx="472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Point in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SE(3)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describing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the relative 3D geometry between body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parts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1600" baseline="-25000" dirty="0">
                <a:solidFill>
                  <a:schemeClr val="accent5">
                    <a:lumMod val="50000"/>
                  </a:schemeClr>
                </a:solidFill>
              </a:rPr>
              <a:t>m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, e</a:t>
            </a:r>
            <a:r>
              <a:rPr lang="en-US" sz="1600" baseline="-250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) at time instance t.</a:t>
            </a:r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60" y="3945906"/>
            <a:ext cx="4177477" cy="27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4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Action </a:t>
            </a:r>
            <a:r>
              <a:rPr lang="en-US" dirty="0"/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800" dirty="0" smtClean="0"/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Using the proposed skeletal representation, a skeletal sequence can be represented as a curve in the Lie group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:endParaRPr lang="en-US" sz="1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b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1≤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≤19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 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33" r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 rot="5400000">
            <a:off x="5110603" y="1060009"/>
            <a:ext cx="545834" cy="3243263"/>
          </a:xfrm>
          <a:prstGeom prst="rightBrace">
            <a:avLst>
              <a:gd name="adj1" fmla="val 8333"/>
              <a:gd name="adj2" fmla="val 49405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61889" y="2954557"/>
                <a:ext cx="37575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Point in </a:t>
                </a:r>
                <a:r>
                  <a:rPr lang="en-US" sz="1600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SE(3)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×</m:t>
                    </m:r>
                  </m:oMath>
                </a14:m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n-US" sz="1600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SE(3) </a:t>
                </a:r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representing the skeleton at time instance </a:t>
                </a:r>
                <a:r>
                  <a:rPr lang="en-US" sz="1600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t.</a:t>
                </a:r>
                <a:endParaRPr lang="en-US" sz="1600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889" y="2954557"/>
                <a:ext cx="3757546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810" t="-3125" r="-210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35" y="3654425"/>
            <a:ext cx="4033736" cy="28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Action </a:t>
            </a:r>
            <a:r>
              <a:rPr lang="en-US" dirty="0"/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Classification of the curves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into different action categories is a difficult task due to the non-Euclidean nature of the space.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Standard classification approaches like support vector machines (SVM) and temporal modeling approaches like Fourier analysis are not directly applicable to this space.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sz="1800" dirty="0">
                    <a:solidFill>
                      <a:schemeClr val="tx1"/>
                    </a:solidFill>
                  </a:rPr>
                  <a:t>overcome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these </a:t>
                </a:r>
                <a:r>
                  <a:rPr lang="en-US" sz="1800" dirty="0">
                    <a:solidFill>
                      <a:schemeClr val="tx1"/>
                    </a:solidFill>
                  </a:rPr>
                  <a:t>difficulties, we map the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curves </a:t>
                </a:r>
                <a:r>
                  <a:rPr lang="en-US" sz="1800" dirty="0">
                    <a:solidFill>
                      <a:schemeClr val="tx1"/>
                    </a:solidFill>
                  </a:rPr>
                  <a:t>from the Lie group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to its Lie algebra </a:t>
                </a:r>
                <a:r>
                  <a:rPr lang="en-US" sz="1800" dirty="0">
                    <a:solidFill>
                      <a:schemeClr val="tx1"/>
                    </a:solidFill>
                    <a:latin typeface="Old English Text MT" panose="03040902040508030806" pitchFamily="66" charset="0"/>
                  </a:rPr>
                  <a:t>se(3)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 ×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Old English Text MT" panose="03040902040508030806" pitchFamily="66" charset="0"/>
                  </a:rPr>
                  <a:t> se(3), </a:t>
                </a:r>
                <a:r>
                  <a:rPr lang="en-US" sz="1800" dirty="0">
                    <a:solidFill>
                      <a:schemeClr val="tx1"/>
                    </a:solidFill>
                  </a:rPr>
                  <a:t>which is a vector space.</a:t>
                </a:r>
              </a:p>
              <a:p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5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Action </a:t>
            </a:r>
            <a:r>
              <a:rPr lang="en-US" dirty="0" smtClean="0"/>
              <a:t>Representation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80473"/>
                <a:ext cx="10972800" cy="5173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Human actions are </a:t>
                </a:r>
                <a:r>
                  <a:rPr lang="en-US" sz="1800" dirty="0">
                    <a:solidFill>
                      <a:schemeClr val="tx1"/>
                    </a:solidFill>
                  </a:rPr>
                  <a:t>represented as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curves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the Lie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algebra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(3)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 ×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(3)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                            </a:t>
                </a:r>
                <a:r>
                  <a:rPr lang="en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	</a:t>
                </a:r>
                <a:endParaRPr lang="en-US" sz="18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𝑆𝐸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 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1≤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≤19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 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Action recognition can be performed by classifying the curves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the vector 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(3)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 ×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latin typeface="Old English Text MT" panose="03040902040508030806" pitchFamily="66" charset="0"/>
                      </a:rPr>
                      <m:t>(3)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into different action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categories.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80473"/>
                <a:ext cx="10972800" cy="5173663"/>
              </a:xfrm>
              <a:blipFill rotWithShape="0">
                <a:blip r:embed="rId2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4881903" y="3187202"/>
            <a:ext cx="463238" cy="758618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85301" y="4041279"/>
            <a:ext cx="4717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Point in 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SE(3)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describing the relative 3D geometry</a:t>
            </a: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between body parts (e</a:t>
            </a:r>
            <a:r>
              <a:rPr lang="en-US" sz="1600" baseline="-25000" dirty="0" smtClean="0">
                <a:solidFill>
                  <a:schemeClr val="accent5">
                    <a:lumMod val="50000"/>
                  </a:schemeClr>
                </a:solidFill>
              </a:rPr>
              <a:t>m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, e</a:t>
            </a:r>
            <a:r>
              <a:rPr lang="en-US" sz="1600" baseline="-25000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) at time instance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 t.</a:t>
            </a:r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4216607" y="2983655"/>
            <a:ext cx="1035214" cy="1818697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>
            <a:off x="5106607" y="3620469"/>
            <a:ext cx="978694" cy="585508"/>
          </a:xfrm>
          <a:prstGeom prst="bentConnector3">
            <a:avLst>
              <a:gd name="adj1" fmla="val 365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4443" y="4369306"/>
            <a:ext cx="135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Point in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Old English Text MT" panose="03040902040508030806" pitchFamily="66" charset="0"/>
              </a:rPr>
              <a:t>se(3)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6200000">
            <a:off x="5496384" y="747073"/>
            <a:ext cx="651550" cy="4329115"/>
          </a:xfrm>
          <a:prstGeom prst="rightBrace">
            <a:avLst>
              <a:gd name="adj1" fmla="val 8333"/>
              <a:gd name="adj2" fmla="val 50993"/>
            </a:avLst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21252" y="2001080"/>
                <a:ext cx="3709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Point in </a:t>
                </a:r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  <a:latin typeface="Old English Text MT" panose="03040902040508030806" pitchFamily="66" charset="0"/>
                  </a:rPr>
                  <a:t>se(3)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 ×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ld English Text MT" panose="03040902040508030806" pitchFamily="66" charset="0"/>
                      </a:rPr>
                      <m:t>(3)</m:t>
                    </m:r>
                  </m:oMath>
                </a14:m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representing </a:t>
                </a:r>
              </a:p>
              <a:p>
                <a:r>
                  <a:rPr lang="en-US" sz="16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the skeleton at time instance </a:t>
                </a:r>
                <a:r>
                  <a:rPr lang="en-US" sz="1600" i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t.</a:t>
                </a:r>
                <a:endParaRPr lang="en-US" sz="1600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52" y="2001080"/>
                <a:ext cx="3709862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821"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6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2067"/>
            <a:ext cx="10972800" cy="71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Temporal Modeling and Classification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Action classification is a difficult task due to various issues like </a:t>
            </a:r>
            <a:r>
              <a:rPr lang="en-US" sz="1800" b="1" dirty="0" smtClean="0">
                <a:solidFill>
                  <a:schemeClr val="tx1"/>
                </a:solidFill>
              </a:rPr>
              <a:t>rate variations, </a:t>
            </a:r>
            <a:r>
              <a:rPr lang="en-US" sz="1800" b="1" dirty="0">
                <a:solidFill>
                  <a:schemeClr val="tx1"/>
                </a:solidFill>
              </a:rPr>
              <a:t>t</a:t>
            </a:r>
            <a:r>
              <a:rPr lang="en-US" sz="1800" b="1" dirty="0" smtClean="0">
                <a:solidFill>
                  <a:schemeClr val="tx1"/>
                </a:solidFill>
              </a:rPr>
              <a:t>emporal misalignments, noise</a:t>
            </a:r>
            <a:r>
              <a:rPr lang="en-US" sz="1800" dirty="0" smtClean="0">
                <a:solidFill>
                  <a:schemeClr val="tx1"/>
                </a:solidFill>
              </a:rPr>
              <a:t>, etc.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Following [</a:t>
            </a:r>
            <a:r>
              <a:rPr lang="en-US" sz="1800" dirty="0" err="1" smtClean="0">
                <a:solidFill>
                  <a:schemeClr val="tx1"/>
                </a:solidFill>
              </a:rPr>
              <a:t>Veeraraghavan</a:t>
            </a:r>
            <a:r>
              <a:rPr lang="en-US" sz="1800" dirty="0" smtClean="0">
                <a:solidFill>
                  <a:schemeClr val="tx1"/>
                </a:solidFill>
              </a:rPr>
              <a:t> 2009], we use Dynamic Time Warping (DTW) to </a:t>
            </a:r>
            <a:r>
              <a:rPr lang="en-US" sz="1800" dirty="0">
                <a:solidFill>
                  <a:schemeClr val="tx1"/>
                </a:solidFill>
              </a:rPr>
              <a:t>handle rate </a:t>
            </a:r>
            <a:r>
              <a:rPr lang="en-US" sz="1800" dirty="0" smtClean="0">
                <a:solidFill>
                  <a:schemeClr val="tx1"/>
                </a:solidFill>
              </a:rPr>
              <a:t>variations.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Following [Wang 2012], we use the Fourier temporal pyramid (FTP) representation to handle noise  and temporal misalignments.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We use linear SVM </a:t>
            </a:r>
            <a:r>
              <a:rPr lang="en-US" sz="1800" dirty="0">
                <a:solidFill>
                  <a:schemeClr val="tx1"/>
                </a:solidFill>
              </a:rPr>
              <a:t>with Fourier temporal pyramid </a:t>
            </a:r>
            <a:r>
              <a:rPr lang="en-US" sz="1800" dirty="0" smtClean="0">
                <a:solidFill>
                  <a:schemeClr val="tx1"/>
                </a:solidFill>
              </a:rPr>
              <a:t>representation for final classification.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310" y="5897325"/>
            <a:ext cx="10131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Veeraraghavan</a:t>
            </a:r>
            <a:r>
              <a:rPr lang="en-US" sz="1400" dirty="0"/>
              <a:t>, A. Srivastava, A. K. </a:t>
            </a:r>
            <a:r>
              <a:rPr lang="en-US" sz="1400" dirty="0" smtClean="0"/>
              <a:t>Roy-Chowdhury and </a:t>
            </a:r>
            <a:r>
              <a:rPr lang="en-US" sz="1400" dirty="0"/>
              <a:t>R. </a:t>
            </a:r>
            <a:r>
              <a:rPr lang="en-US" sz="1400" dirty="0" smtClean="0"/>
              <a:t>Chellappa, "Rate-invariant </a:t>
            </a:r>
            <a:r>
              <a:rPr lang="en-US" sz="1400" dirty="0"/>
              <a:t>Recognition of </a:t>
            </a:r>
            <a:r>
              <a:rPr lang="en-US" sz="1400" dirty="0" smtClean="0"/>
              <a:t>Humans and </a:t>
            </a:r>
            <a:r>
              <a:rPr lang="en-US" sz="1400" dirty="0"/>
              <a:t>Their </a:t>
            </a:r>
            <a:endParaRPr lang="en-US" sz="1400" dirty="0" smtClean="0"/>
          </a:p>
          <a:p>
            <a:r>
              <a:rPr lang="en-US" sz="1400" dirty="0" smtClean="0"/>
              <a:t>Activities", </a:t>
            </a:r>
            <a:r>
              <a:rPr lang="en-US" sz="1400" dirty="0"/>
              <a:t>IEEE Trans. on Image Processing</a:t>
            </a:r>
            <a:r>
              <a:rPr lang="en-US" sz="1400" dirty="0" smtClean="0"/>
              <a:t>, 18(6</a:t>
            </a:r>
            <a:r>
              <a:rPr lang="en-US" sz="1400" dirty="0"/>
              <a:t>):1326–1339, 2009</a:t>
            </a:r>
            <a:r>
              <a:rPr lang="en-US" sz="1400" dirty="0" smtClean="0"/>
              <a:t>.</a:t>
            </a:r>
          </a:p>
          <a:p>
            <a:endParaRPr lang="en-US" sz="800" dirty="0" smtClean="0"/>
          </a:p>
          <a:p>
            <a:r>
              <a:rPr lang="en-US" sz="1400" dirty="0" smtClean="0"/>
              <a:t>J</a:t>
            </a:r>
            <a:r>
              <a:rPr lang="en-US" sz="1400" dirty="0"/>
              <a:t>. Wang, Z. Liu, Y. Wu and J. Yuan, "Mining Actionlet Ensemble for Action Recognition with Depth Cameras", In CVPR, 2012</a:t>
            </a:r>
            <a:r>
              <a:rPr lang="en-US" sz="1400" dirty="0" smtClean="0"/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118124" y="1408436"/>
            <a:ext cx="2816736" cy="6225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Fourier Temporal Pyramid Representation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96907" y="1366150"/>
            <a:ext cx="1514331" cy="6648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Linear SVM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795632" y="1673026"/>
            <a:ext cx="340403" cy="15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997307" y="1403143"/>
            <a:ext cx="1798325" cy="6278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Dynamic Time Warping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35303" y="1384646"/>
            <a:ext cx="101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Action</a:t>
            </a:r>
          </a:p>
          <a:p>
            <a:pPr algn="ctr"/>
            <a:r>
              <a:rPr lang="en-US" dirty="0" smtClean="0"/>
              <a:t> label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" y="1366150"/>
                <a:ext cx="2072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Curve in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dirty="0">
                        <a:latin typeface="Old English Text MT" panose="03040902040508030806" pitchFamily="66" charset="0"/>
                      </a:rPr>
                      <m:t>(3)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 ×</m:t>
                    </m:r>
                    <m:r>
                      <m:rPr>
                        <m:nor/>
                      </m:rPr>
                      <a:rPr lang="en-US" dirty="0">
                        <a:latin typeface="Old English Text MT" panose="03040902040508030806" pitchFamily="66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Old English Text MT" panose="03040902040508030806" pitchFamily="66" charset="0"/>
                      </a:rPr>
                      <m:t>se</m:t>
                    </m:r>
                    <m:r>
                      <m:rPr>
                        <m:nor/>
                      </m:rPr>
                      <a:rPr lang="en-US" dirty="0">
                        <a:latin typeface="Old English Text MT" panose="03040902040508030806" pitchFamily="66" charset="0"/>
                      </a:rPr>
                      <m:t>(3)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66150"/>
                <a:ext cx="2072600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47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2651493" y="1672438"/>
            <a:ext cx="340403" cy="15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945682" y="1673753"/>
            <a:ext cx="340403" cy="15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811238" y="1672438"/>
            <a:ext cx="340403" cy="15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Action Recognition from 3D Skeletal Data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Motivation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Humans can recognize many actions directly from skeletal sequences.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tennis_serv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881" y="2319866"/>
            <a:ext cx="2355529" cy="2010034"/>
          </a:xfrm>
          <a:prstGeom prst="rect">
            <a:avLst/>
          </a:prstGeom>
        </p:spPr>
      </p:pic>
      <p:pic>
        <p:nvPicPr>
          <p:cNvPr id="7" name="jogging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943" end="456.3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7560" y="2319866"/>
            <a:ext cx="2355529" cy="2010034"/>
          </a:xfrm>
          <a:prstGeom prst="rect">
            <a:avLst/>
          </a:prstGeom>
        </p:spPr>
      </p:pic>
      <p:pic>
        <p:nvPicPr>
          <p:cNvPr id="9" name="sitdown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82239" y="2336614"/>
            <a:ext cx="2355529" cy="2010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446" y="4497127"/>
            <a:ext cx="154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Tennis serve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4449" y="4502407"/>
            <a:ext cx="102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Jogging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2180" y="4502124"/>
            <a:ext cx="109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Sit down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" name="punch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7">
                  <p14:trim st="707" end="733.333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06918" y="2345179"/>
            <a:ext cx="2375482" cy="20014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46836" y="4497127"/>
            <a:ext cx="109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Boxing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777" y="5404877"/>
            <a:ext cx="77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But, how do we get the 3D skeletal data?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6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36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6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241301"/>
            <a:ext cx="11462197" cy="711200"/>
          </a:xfrm>
        </p:spPr>
        <p:txBody>
          <a:bodyPr/>
          <a:lstStyle/>
          <a:p>
            <a:r>
              <a:rPr lang="en-US" dirty="0" smtClean="0"/>
              <a:t>Computation of Nominal Curves using DTW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800" dirty="0" smtClean="0"/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We interpolate all the curves in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the Lie </a:t>
                </a:r>
                <a:r>
                  <a:rPr lang="en-US" sz="1800" dirty="0">
                    <a:solidFill>
                      <a:schemeClr val="tx1"/>
                    </a:solidFill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𝑆𝐸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×…×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𝑆𝐸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(3)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to have same length.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10" y="1975398"/>
            <a:ext cx="4812698" cy="4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Temporal Pyramid Representation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17096" y="1949635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8525" y="1949634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31367" y="194963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54599" y="194963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67101" y="194963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55993" y="1946814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67422" y="194681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370264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93496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5998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00255" y="1946814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11684" y="194681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14526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637758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23965" y="1946811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75640" y="1946814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87069" y="194681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489911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13143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925645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154247" y="1946814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365676" y="194681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568518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91750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04252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24267" y="1946814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435696" y="1946813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638538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861770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074272" y="1946812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08020" y="3098734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419449" y="3098733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622291" y="3098732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45523" y="3098732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58025" y="3098732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46917" y="3095913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458346" y="3095912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61188" y="3095911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884420" y="3095911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96922" y="3095911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291179" y="3095913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502608" y="3095912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705450" y="3095911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928682" y="3095911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141184" y="3095911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766675" y="3095911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978104" y="3095910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180946" y="3095909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404178" y="3095909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16680" y="3095909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805572" y="3093090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017001" y="3093089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720693" y="1946811"/>
            <a:ext cx="92834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9284013" y="1946811"/>
            <a:ext cx="76723" cy="3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549748" y="3093088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9366154" y="3093087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427195" y="4275261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638624" y="4275260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841466" y="427525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064698" y="427525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277200" y="427525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466092" y="4272440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3677521" y="427243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3880363" y="4272438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294634" y="4275261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506063" y="4275260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708905" y="427525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932137" y="427525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144639" y="427525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333531" y="4272440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544960" y="4272439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747802" y="4272438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117533" y="4283726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328962" y="4283725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6531804" y="4283724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755036" y="4283724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967538" y="4283724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156430" y="4280903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7367859" y="4280904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7570701" y="4280903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7916280" y="4272438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8127709" y="4272437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8330551" y="4272436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8553783" y="4272436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766285" y="4272436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8955177" y="4269617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9166606" y="4269616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9369448" y="4269615"/>
            <a:ext cx="96058" cy="32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272565" y="3093085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4495797" y="3093085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708299" y="3093085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902556" y="3093087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5113985" y="3093086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316827" y="3093085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5540059" y="3093085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5752561" y="3093085"/>
            <a:ext cx="71374" cy="34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Left Brace 185"/>
          <p:cNvSpPr/>
          <p:nvPr/>
        </p:nvSpPr>
        <p:spPr>
          <a:xfrm rot="5400000">
            <a:off x="5735131" y="-1632209"/>
            <a:ext cx="588717" cy="6816407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Left Brace 186"/>
          <p:cNvSpPr/>
          <p:nvPr/>
        </p:nvSpPr>
        <p:spPr>
          <a:xfrm rot="5400000">
            <a:off x="3849320" y="1226670"/>
            <a:ext cx="588717" cy="3446244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eft Brace 187"/>
          <p:cNvSpPr/>
          <p:nvPr/>
        </p:nvSpPr>
        <p:spPr>
          <a:xfrm rot="5400000">
            <a:off x="7506520" y="1226669"/>
            <a:ext cx="588717" cy="3446244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Left Brace 188"/>
          <p:cNvSpPr/>
          <p:nvPr/>
        </p:nvSpPr>
        <p:spPr>
          <a:xfrm rot="16200000">
            <a:off x="2912750" y="3867603"/>
            <a:ext cx="588717" cy="1742476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Left Brace 189"/>
          <p:cNvSpPr/>
          <p:nvPr/>
        </p:nvSpPr>
        <p:spPr>
          <a:xfrm rot="5400000">
            <a:off x="4779785" y="3265049"/>
            <a:ext cx="588719" cy="1720940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Left Brace 190"/>
          <p:cNvSpPr/>
          <p:nvPr/>
        </p:nvSpPr>
        <p:spPr>
          <a:xfrm rot="5400000">
            <a:off x="6592754" y="3262335"/>
            <a:ext cx="588719" cy="1720940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Left Brace 191"/>
          <p:cNvSpPr/>
          <p:nvPr/>
        </p:nvSpPr>
        <p:spPr>
          <a:xfrm rot="16200000">
            <a:off x="8402705" y="3878370"/>
            <a:ext cx="588719" cy="1720940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Arrow Connector 193"/>
          <p:cNvCxnSpPr>
            <a:stCxn id="186" idx="1"/>
          </p:cNvCxnSpPr>
          <p:nvPr/>
        </p:nvCxnSpPr>
        <p:spPr>
          <a:xfrm>
            <a:off x="6029489" y="1481636"/>
            <a:ext cx="38234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6" name="Rounded Rectangle 195"/>
          <p:cNvSpPr/>
          <p:nvPr/>
        </p:nvSpPr>
        <p:spPr>
          <a:xfrm>
            <a:off x="9852904" y="1198526"/>
            <a:ext cx="1304925" cy="577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9852739" y="2377948"/>
            <a:ext cx="1304925" cy="577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Transform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8" name="Straight Arrow Connector 197"/>
          <p:cNvCxnSpPr/>
          <p:nvPr/>
        </p:nvCxnSpPr>
        <p:spPr>
          <a:xfrm>
            <a:off x="7781389" y="2655432"/>
            <a:ext cx="2071351" cy="11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1" name="Rounded Rectangle 200"/>
          <p:cNvSpPr/>
          <p:nvPr/>
        </p:nvSpPr>
        <p:spPr>
          <a:xfrm>
            <a:off x="9852403" y="4744466"/>
            <a:ext cx="1304925" cy="577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Transform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4" name="Straight Arrow Connector 203"/>
          <p:cNvCxnSpPr>
            <a:stCxn id="192" idx="1"/>
            <a:endCxn id="201" idx="1"/>
          </p:cNvCxnSpPr>
          <p:nvPr/>
        </p:nvCxnSpPr>
        <p:spPr>
          <a:xfrm>
            <a:off x="8697065" y="5033200"/>
            <a:ext cx="1155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2" name="Rounded Rectangle 211"/>
          <p:cNvSpPr/>
          <p:nvPr/>
        </p:nvSpPr>
        <p:spPr>
          <a:xfrm>
            <a:off x="720750" y="2374809"/>
            <a:ext cx="1304925" cy="577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Transform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4" name="Straight Arrow Connector 213"/>
          <p:cNvCxnSpPr>
            <a:endCxn id="212" idx="3"/>
          </p:cNvCxnSpPr>
          <p:nvPr/>
        </p:nvCxnSpPr>
        <p:spPr>
          <a:xfrm flipH="1">
            <a:off x="2025675" y="2663543"/>
            <a:ext cx="21180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7" name="Rounded Rectangle 216"/>
          <p:cNvSpPr/>
          <p:nvPr/>
        </p:nvSpPr>
        <p:spPr>
          <a:xfrm>
            <a:off x="9856765" y="3539711"/>
            <a:ext cx="1304925" cy="577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Transform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8" name="Straight Arrow Connector 217"/>
          <p:cNvCxnSpPr>
            <a:endCxn id="217" idx="1"/>
          </p:cNvCxnSpPr>
          <p:nvPr/>
        </p:nvCxnSpPr>
        <p:spPr>
          <a:xfrm>
            <a:off x="6887115" y="3813531"/>
            <a:ext cx="2969650" cy="14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9" name="Rounded Rectangle 218"/>
          <p:cNvSpPr/>
          <p:nvPr/>
        </p:nvSpPr>
        <p:spPr>
          <a:xfrm>
            <a:off x="720750" y="3539711"/>
            <a:ext cx="1304925" cy="577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Transform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1" name="Straight Arrow Connector 220"/>
          <p:cNvCxnSpPr>
            <a:endCxn id="219" idx="3"/>
          </p:cNvCxnSpPr>
          <p:nvPr/>
        </p:nvCxnSpPr>
        <p:spPr>
          <a:xfrm flipH="1" flipV="1">
            <a:off x="2025675" y="3828445"/>
            <a:ext cx="3035242" cy="18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4" name="Rounded Rectangle 223"/>
          <p:cNvSpPr/>
          <p:nvPr/>
        </p:nvSpPr>
        <p:spPr>
          <a:xfrm>
            <a:off x="716388" y="4744466"/>
            <a:ext cx="1304925" cy="5774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Fourier Transform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5" name="Straight Arrow Connector 224"/>
          <p:cNvCxnSpPr>
            <a:stCxn id="189" idx="1"/>
            <a:endCxn id="224" idx="3"/>
          </p:cNvCxnSpPr>
          <p:nvPr/>
        </p:nvCxnSpPr>
        <p:spPr>
          <a:xfrm flipH="1">
            <a:off x="2021313" y="5033200"/>
            <a:ext cx="11857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2549748" y="5356275"/>
            <a:ext cx="741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Magnitude of the low frequency Fourier coefficients from each level are used to represent a time sequence.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528135" y="2268706"/>
            <a:ext cx="100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Level 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540059" y="3519437"/>
            <a:ext cx="100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Level 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5470962" y="4694275"/>
            <a:ext cx="100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Level 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030310" y="6425026"/>
            <a:ext cx="10131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</a:t>
            </a:r>
            <a:r>
              <a:rPr lang="en-US" sz="1400" dirty="0"/>
              <a:t>. Wang, Z. Liu, Y. Wu and J. Yuan, "Mining Actionlet Ensemble for Action Recognition with Depth Cameras", In CVPR, 2012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4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Overview of the Proposed Approach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697509"/>
            <a:ext cx="11959772" cy="4296891"/>
          </a:xfrm>
        </p:spPr>
      </p:pic>
    </p:spTree>
    <p:extLst>
      <p:ext uri="{BB962C8B-B14F-4D97-AF65-F5344CB8AC3E}">
        <p14:creationId xmlns:p14="http://schemas.microsoft.com/office/powerpoint/2010/main" val="38509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0581" y="4693345"/>
            <a:ext cx="983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it-IT" sz="8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652838" y="1522795"/>
            <a:ext cx="4886324" cy="20956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MSR-Action3D dataset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Total 557 action </a:t>
            </a:r>
            <a:r>
              <a:rPr lang="en-US" dirty="0" smtClean="0">
                <a:solidFill>
                  <a:schemeClr val="tx1"/>
                </a:solidFill>
              </a:rPr>
              <a:t>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W. Li, Z. Zhang, and Z. Liu, "Action Recognition Based on a Bag of 3D Points", In CVPR Workshops, 2010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300" y="4188723"/>
            <a:ext cx="4886324" cy="2171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UTKinect-Action dataset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Total </a:t>
            </a:r>
            <a:r>
              <a:rPr lang="en-US" dirty="0" smtClean="0">
                <a:solidFill>
                  <a:schemeClr val="tx1"/>
                </a:solidFill>
              </a:rPr>
              <a:t>199 </a:t>
            </a:r>
            <a:r>
              <a:rPr lang="en-US" dirty="0">
                <a:solidFill>
                  <a:schemeClr val="tx1"/>
                </a:solidFill>
              </a:rPr>
              <a:t>action </a:t>
            </a:r>
            <a:r>
              <a:rPr lang="en-US" dirty="0" smtClean="0">
                <a:solidFill>
                  <a:schemeClr val="tx1"/>
                </a:solidFill>
              </a:rPr>
              <a:t>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L. Xia, C. C. Chen, and J. K. Aggarwal, "View Invariant Human Action Recognition Using Histograms of 3D Joints", In CVPR Workshops, 2012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3663" y="4188723"/>
            <a:ext cx="5306715" cy="21713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Florence3D-Action dataset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Total </a:t>
            </a:r>
            <a:r>
              <a:rPr lang="en-US" dirty="0" smtClean="0">
                <a:solidFill>
                  <a:schemeClr val="tx1"/>
                </a:solidFill>
              </a:rPr>
              <a:t>215 </a:t>
            </a:r>
            <a:r>
              <a:rPr lang="en-US" dirty="0">
                <a:solidFill>
                  <a:schemeClr val="tx1"/>
                </a:solidFill>
              </a:rPr>
              <a:t>action </a:t>
            </a:r>
            <a:r>
              <a:rPr lang="en-US" dirty="0" smtClean="0">
                <a:solidFill>
                  <a:schemeClr val="tx1"/>
                </a:solidFill>
              </a:rPr>
              <a:t>sequences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9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L. Seidenari, V. Varano, S. Berretti, A. D. Bimbo, and </a:t>
            </a:r>
            <a:r>
              <a:rPr lang="en-US" sz="1400" dirty="0">
                <a:solidFill>
                  <a:schemeClr val="tx1"/>
                </a:solidFill>
              </a:rPr>
              <a:t>P. Pala, "Recognizing Actions from Depth Cameras as Weakly Aligned Multi-part Bag-of-Poses", In CVPR Workshops, 2013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7" y="270707"/>
            <a:ext cx="11206163" cy="71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Alternative Representations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Comparison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66" y="1472042"/>
            <a:ext cx="3660067" cy="5173662"/>
          </a:xfrm>
        </p:spPr>
      </p:pic>
      <p:sp>
        <p:nvSpPr>
          <p:cNvPr id="10" name="TextBox 9"/>
          <p:cNvSpPr txBox="1"/>
          <p:nvPr/>
        </p:nvSpPr>
        <p:spPr>
          <a:xfrm>
            <a:off x="406957" y="1741113"/>
            <a:ext cx="39648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rgbClr val="C00000"/>
                </a:solidFill>
              </a:rPr>
              <a:t>Joint positions (JP</a:t>
            </a:r>
            <a:r>
              <a:rPr lang="en-US" sz="2400" dirty="0" smtClean="0">
                <a:solidFill>
                  <a:srgbClr val="C00000"/>
                </a:solidFill>
              </a:rPr>
              <a:t>):</a:t>
            </a:r>
          </a:p>
          <a:p>
            <a:pPr marL="0" lvl="1"/>
            <a:endParaRPr lang="en-US" sz="800" dirty="0">
              <a:solidFill>
                <a:srgbClr val="C00000"/>
              </a:solidFill>
            </a:endParaRPr>
          </a:p>
          <a:p>
            <a:r>
              <a:rPr lang="en-US" dirty="0" smtClean="0"/>
              <a:t>Concatenation of the 3D coordinates of the joints.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957" y="4070755"/>
                <a:ext cx="3871784" cy="1530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400" dirty="0" smtClean="0">
                    <a:solidFill>
                      <a:srgbClr val="C00000"/>
                    </a:solidFill>
                  </a:rPr>
                  <a:t>Pairwise relative positions of the joints (RJP):</a:t>
                </a:r>
              </a:p>
              <a:p>
                <a:pPr marL="0" lvl="1"/>
                <a:endParaRPr lang="en-US" sz="800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Concatenation of the 3D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1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7" y="4070755"/>
                <a:ext cx="3871784" cy="1530419"/>
              </a:xfrm>
              <a:prstGeom prst="rect">
                <a:avLst/>
              </a:prstGeom>
              <a:blipFill rotWithShape="1">
                <a:blip r:embed="rId3"/>
                <a:stretch>
                  <a:fillRect l="-2520" t="-3187" r="-630" b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023117" y="1741113"/>
            <a:ext cx="38718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rgbClr val="C00000"/>
                </a:solidFill>
              </a:rPr>
              <a:t>Joint </a:t>
            </a:r>
            <a:r>
              <a:rPr lang="en-US" sz="2400" dirty="0" smtClean="0">
                <a:solidFill>
                  <a:srgbClr val="C00000"/>
                </a:solidFill>
              </a:rPr>
              <a:t>angles 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400" dirty="0" smtClean="0">
                <a:solidFill>
                  <a:srgbClr val="C00000"/>
                </a:solidFill>
              </a:rPr>
              <a:t>JA):</a:t>
            </a:r>
          </a:p>
          <a:p>
            <a:pPr marL="0" lvl="1"/>
            <a:endParaRPr lang="en-US" sz="800" dirty="0">
              <a:solidFill>
                <a:srgbClr val="C00000"/>
              </a:solidFill>
            </a:endParaRPr>
          </a:p>
          <a:p>
            <a:r>
              <a:rPr lang="en-US" dirty="0"/>
              <a:t>Concatenation of the </a:t>
            </a:r>
            <a:r>
              <a:rPr lang="en-US" dirty="0" smtClean="0"/>
              <a:t>quaternions corresponding to the joint angles (shown using red arcs in the figure).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23118" y="3939290"/>
                <a:ext cx="394157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400" dirty="0" smtClean="0">
                    <a:solidFill>
                      <a:srgbClr val="C00000"/>
                    </a:solidFill>
                  </a:rPr>
                  <a:t>Individual body part locations(BPL):</a:t>
                </a:r>
              </a:p>
              <a:p>
                <a:pPr marL="0" lvl="1"/>
                <a:endParaRPr lang="en-US" sz="800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Each body part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is represented as a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𝑆𝐸</m:t>
                    </m:r>
                    <m:r>
                      <a:rPr lang="en-US" b="0" i="1" smtClean="0">
                        <a:latin typeface="Cambria Math"/>
                      </a:rPr>
                      <m:t>(3)</m:t>
                    </m:r>
                  </m:oMath>
                </a14:m>
                <a:r>
                  <a:rPr lang="en-US" dirty="0" smtClean="0"/>
                  <a:t> using its relative 3D geometry with respect to the global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-axis.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118" y="3939290"/>
                <a:ext cx="3941574" cy="2062103"/>
              </a:xfrm>
              <a:prstGeom prst="rect">
                <a:avLst/>
              </a:prstGeom>
              <a:blipFill rotWithShape="1">
                <a:blip r:embed="rId4"/>
                <a:stretch>
                  <a:fillRect l="-2318" t="-2367" r="-1082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7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MSR-Action3D Dataset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/>
            <a:endParaRPr lang="en-US" sz="1800" dirty="0" smtClean="0"/>
          </a:p>
          <a:p>
            <a:pPr marL="285750" lvl="1"/>
            <a:r>
              <a:rPr lang="en-US" sz="1800" dirty="0" smtClean="0"/>
              <a:t>Total </a:t>
            </a:r>
            <a:r>
              <a:rPr lang="en-US" sz="1800" dirty="0"/>
              <a:t>557 action </a:t>
            </a:r>
            <a:r>
              <a:rPr lang="en-US" sz="1800" dirty="0" smtClean="0"/>
              <a:t>sequences: 20 </a:t>
            </a:r>
            <a:r>
              <a:rPr lang="en-US" sz="1800" dirty="0"/>
              <a:t>actions performed </a:t>
            </a:r>
            <a:r>
              <a:rPr lang="en-US" sz="1800" dirty="0" smtClean="0"/>
              <a:t>(2 or 3 times) by </a:t>
            </a:r>
            <a:r>
              <a:rPr lang="en-US" sz="1800" dirty="0"/>
              <a:t>10 different </a:t>
            </a:r>
            <a:r>
              <a:rPr lang="en-US" sz="1800" dirty="0" smtClean="0"/>
              <a:t>subjects.</a:t>
            </a:r>
            <a:endParaRPr lang="en-US" sz="1800" dirty="0">
              <a:solidFill>
                <a:schemeClr val="tx1"/>
              </a:solidFill>
            </a:endParaRPr>
          </a:p>
          <a:p>
            <a:pPr marL="285750" lvl="1"/>
            <a:r>
              <a:rPr lang="en-US" sz="1800" dirty="0"/>
              <a:t>Dataset is further divided into 3 subsets: AS1, AS2 and AS3.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06643"/>
              </p:ext>
            </p:extLst>
          </p:nvPr>
        </p:nvGraphicFramePr>
        <p:xfrm>
          <a:off x="2485081" y="2767914"/>
          <a:ext cx="6840152" cy="266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244"/>
                <a:gridCol w="2232454"/>
                <a:gridCol w="2232454"/>
              </a:tblGrid>
              <a:tr h="3820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Set 1 (AS1)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Set 2 (AS2)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Action Set 3 (AS3)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Horizontal arm wave Hammer</a:t>
                      </a:r>
                    </a:p>
                    <a:p>
                      <a:pPr algn="ctr"/>
                      <a:r>
                        <a:rPr lang="en-US" dirty="0" smtClean="0"/>
                        <a:t>Forward punch</a:t>
                      </a:r>
                    </a:p>
                    <a:p>
                      <a:pPr algn="ctr"/>
                      <a:r>
                        <a:rPr lang="en-US" dirty="0" smtClean="0"/>
                        <a:t>High throw</a:t>
                      </a:r>
                    </a:p>
                    <a:p>
                      <a:pPr algn="ctr"/>
                      <a:r>
                        <a:rPr lang="en-US" dirty="0" smtClean="0"/>
                        <a:t>Hand clap</a:t>
                      </a:r>
                    </a:p>
                    <a:p>
                      <a:pPr algn="ctr"/>
                      <a:r>
                        <a:rPr lang="en-US" dirty="0" smtClean="0"/>
                        <a:t>Bend </a:t>
                      </a:r>
                    </a:p>
                    <a:p>
                      <a:pPr algn="ctr"/>
                      <a:r>
                        <a:rPr lang="en-US" dirty="0" smtClean="0"/>
                        <a:t>Tennis serve </a:t>
                      </a:r>
                    </a:p>
                    <a:p>
                      <a:pPr algn="ctr"/>
                      <a:r>
                        <a:rPr lang="en-US" dirty="0" smtClean="0"/>
                        <a:t>Pickup &amp; throw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arm wave</a:t>
                      </a:r>
                    </a:p>
                    <a:p>
                      <a:pPr algn="ctr"/>
                      <a:r>
                        <a:rPr lang="en-US" dirty="0" smtClean="0"/>
                        <a:t>Hand catch </a:t>
                      </a:r>
                    </a:p>
                    <a:p>
                      <a:pPr algn="ctr"/>
                      <a:r>
                        <a:rPr lang="en-US" dirty="0" smtClean="0"/>
                        <a:t>Draw x</a:t>
                      </a:r>
                    </a:p>
                    <a:p>
                      <a:pPr algn="ctr"/>
                      <a:r>
                        <a:rPr lang="en-US" dirty="0" smtClean="0"/>
                        <a:t>Draw tick</a:t>
                      </a:r>
                    </a:p>
                    <a:p>
                      <a:pPr algn="ctr"/>
                      <a:r>
                        <a:rPr lang="en-US" dirty="0" smtClean="0"/>
                        <a:t>Draw circle </a:t>
                      </a:r>
                    </a:p>
                    <a:p>
                      <a:pPr algn="ctr"/>
                      <a:r>
                        <a:rPr lang="en-US" dirty="0" smtClean="0"/>
                        <a:t>Two hand wave </a:t>
                      </a:r>
                    </a:p>
                    <a:p>
                      <a:pPr algn="ctr"/>
                      <a:r>
                        <a:rPr lang="en-US" dirty="0" smtClean="0"/>
                        <a:t>Forward kick</a:t>
                      </a:r>
                    </a:p>
                    <a:p>
                      <a:pPr algn="ctr"/>
                      <a:r>
                        <a:rPr lang="en-US" dirty="0" smtClean="0"/>
                        <a:t>Side boxing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High throw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Forward kick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Side kick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Jogging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Tennis swing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Tennis serve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Golf swing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Pickup &amp; throw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3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Results: MSR-Action3D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2880"/>
            <a:ext cx="10972800" cy="5173663"/>
          </a:xfrm>
        </p:spPr>
        <p:txBody>
          <a:bodyPr/>
          <a:lstStyle/>
          <a:p>
            <a:pPr marL="285750" lvl="1"/>
            <a:endParaRPr lang="en-US" sz="1800" dirty="0" smtClean="0"/>
          </a:p>
          <a:p>
            <a:pPr marL="285750" lvl="1"/>
            <a:r>
              <a:rPr lang="en-US" sz="1800" dirty="0" smtClean="0"/>
              <a:t>Experiments </a:t>
            </a:r>
            <a:r>
              <a:rPr lang="en-US" sz="1800" dirty="0"/>
              <a:t>performed on each </a:t>
            </a:r>
            <a:r>
              <a:rPr lang="en-US" sz="1800" dirty="0" smtClean="0"/>
              <a:t>of the subsets (AS1, AS2 and AS3) separately</a:t>
            </a:r>
            <a:r>
              <a:rPr lang="en-US" sz="1800" dirty="0"/>
              <a:t>.</a:t>
            </a:r>
          </a:p>
          <a:p>
            <a:pPr marL="285750" lvl="1"/>
            <a:r>
              <a:rPr lang="en-US" sz="1800" dirty="0"/>
              <a:t>Half of the subjects were used for training and the other half were used for testing.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42419"/>
              </p:ext>
            </p:extLst>
          </p:nvPr>
        </p:nvGraphicFramePr>
        <p:xfrm>
          <a:off x="635430" y="2539969"/>
          <a:ext cx="5796367" cy="193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320"/>
                <a:gridCol w="825905"/>
                <a:gridCol w="855940"/>
                <a:gridCol w="878466"/>
                <a:gridCol w="849984"/>
                <a:gridCol w="1184752"/>
              </a:tblGrid>
              <a:tr h="4494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RJP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/>
                </a:tc>
              </a:tr>
              <a:tr h="3712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83.87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95.29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12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75.23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83.87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12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91.54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98.22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12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83.54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92.46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731402"/>
              </p:ext>
            </p:extLst>
          </p:nvPr>
        </p:nvGraphicFramePr>
        <p:xfrm>
          <a:off x="6994319" y="2528384"/>
          <a:ext cx="4525319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833"/>
                <a:gridCol w="1194486"/>
              </a:tblGrid>
              <a:tr h="400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Approach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</a:tr>
              <a:tr h="36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 Joints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82.30</a:t>
                      </a:r>
                      <a:endParaRPr lang="en-US" dirty="0"/>
                    </a:p>
                  </a:txBody>
                  <a:tcPr/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Joint angle similarities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83.53</a:t>
                      </a:r>
                    </a:p>
                  </a:txBody>
                  <a:tcPr/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Spatial and temporal part-sets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90.22</a:t>
                      </a:r>
                    </a:p>
                  </a:txBody>
                  <a:tcPr/>
                </a:tc>
              </a:tr>
              <a:tr h="62843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Covariance descriptors on 3D joint 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90.53</a:t>
                      </a:r>
                    </a:p>
                  </a:txBody>
                  <a:tcPr/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Random forests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90.90</a:t>
                      </a:r>
                    </a:p>
                  </a:txBody>
                  <a:tcPr/>
                </a:tc>
              </a:tr>
              <a:tr h="364095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Proposed approach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92.46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6298" y="4523419"/>
            <a:ext cx="52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Recognition rates for various skeletal </a:t>
            </a:r>
            <a:r>
              <a:rPr lang="en-US" sz="1600" dirty="0" smtClean="0">
                <a:solidFill>
                  <a:srgbClr val="C00000"/>
                </a:solidFill>
              </a:rPr>
              <a:t>representations on MSR-Action3D dataset.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224" y="5470072"/>
            <a:ext cx="470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Comparison with the state-of-the-art results on MSR-Action3D dataset.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MSR-Action3D Confusion Matrices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2306" y="4586497"/>
            <a:ext cx="20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Action set 1 (AS1)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7889" y="4583123"/>
            <a:ext cx="20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Action set 2 (AS2)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5804" y="4583123"/>
            <a:ext cx="20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Action set 3 (AS3)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341" y="4963444"/>
            <a:ext cx="266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recognition accuracy: 95.29%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54681" y="4952455"/>
            <a:ext cx="266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recognition accuracy: 83.87%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48205" y="4944839"/>
            <a:ext cx="266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recognition accuracy: 98.22%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0" y="1724592"/>
            <a:ext cx="3156044" cy="2774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19" y="1724592"/>
            <a:ext cx="3074241" cy="25686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08" y="1724592"/>
            <a:ext cx="3080983" cy="25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Results: UTKinect-Action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endParaRPr lang="en-US" sz="1800" dirty="0" smtClean="0"/>
          </a:p>
          <a:p>
            <a:pPr marL="342900" lvl="1" indent="-342900"/>
            <a:r>
              <a:rPr lang="en-US" sz="1800" dirty="0" smtClean="0"/>
              <a:t>Total 199 </a:t>
            </a:r>
            <a:r>
              <a:rPr lang="en-US" sz="1800" dirty="0"/>
              <a:t>action sequences: </a:t>
            </a:r>
            <a:r>
              <a:rPr lang="en-US" sz="1800" dirty="0" smtClean="0"/>
              <a:t>10 </a:t>
            </a:r>
            <a:r>
              <a:rPr lang="en-US" sz="1800" dirty="0"/>
              <a:t>actions performed (2 </a:t>
            </a:r>
            <a:r>
              <a:rPr lang="en-US" sz="1800" dirty="0" smtClean="0"/>
              <a:t>times</a:t>
            </a:r>
            <a:r>
              <a:rPr lang="en-US" sz="1800" dirty="0"/>
              <a:t>) by 10 different subjects</a:t>
            </a:r>
            <a:r>
              <a:rPr lang="en-US" sz="1800" dirty="0" smtClean="0"/>
              <a:t>.</a:t>
            </a:r>
          </a:p>
          <a:p>
            <a:pPr marL="342900" lvl="1" indent="-342900"/>
            <a:r>
              <a:rPr lang="en-US" sz="1800" dirty="0"/>
              <a:t>Half of the subjects were used for training and the other half were used for testing.</a:t>
            </a:r>
          </a:p>
          <a:p>
            <a:pPr marL="0" lvl="1" indent="0">
              <a:buNone/>
            </a:pPr>
            <a:endParaRPr lang="en-US" sz="1800" dirty="0"/>
          </a:p>
          <a:p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10714"/>
              </p:ext>
            </p:extLst>
          </p:nvPr>
        </p:nvGraphicFramePr>
        <p:xfrm>
          <a:off x="1053885" y="2315140"/>
          <a:ext cx="4654935" cy="773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01"/>
                <a:gridCol w="788216"/>
                <a:gridCol w="817960"/>
                <a:gridCol w="888822"/>
                <a:gridCol w="1416336"/>
              </a:tblGrid>
              <a:tr h="3298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RJP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/>
                </a:tc>
              </a:tr>
              <a:tr h="4082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94.57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97.08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5309"/>
              </p:ext>
            </p:extLst>
          </p:nvPr>
        </p:nvGraphicFramePr>
        <p:xfrm>
          <a:off x="1396312" y="4144064"/>
          <a:ext cx="378116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141"/>
                <a:gridCol w="116702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Random forests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87.90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Histograms of 3D joints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90.92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Proposed approach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97.08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1280" y="3069650"/>
            <a:ext cx="510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Recognition rates for various skeletal representations </a:t>
            </a:r>
            <a:r>
              <a:rPr lang="en-US" sz="1600" dirty="0" smtClean="0">
                <a:solidFill>
                  <a:srgbClr val="C00000"/>
                </a:solidFill>
              </a:rPr>
              <a:t>on UTKinect-Action dataset.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731" y="5653122"/>
            <a:ext cx="415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Comparison with the state-of-the-art results on UTKinect-Action dataset.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18" y="2484205"/>
            <a:ext cx="4190464" cy="34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Results: Florence3D-Action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Total </a:t>
            </a:r>
            <a:r>
              <a:rPr lang="en-US" sz="1800" dirty="0">
                <a:solidFill>
                  <a:schemeClr val="tx1"/>
                </a:solidFill>
              </a:rPr>
              <a:t>215 action </a:t>
            </a:r>
            <a:r>
              <a:rPr lang="en-US" sz="1800" dirty="0" smtClean="0">
                <a:solidFill>
                  <a:schemeClr val="tx1"/>
                </a:solidFill>
              </a:rPr>
              <a:t>sequences: 9 </a:t>
            </a:r>
            <a:r>
              <a:rPr lang="en-US" sz="1800" dirty="0">
                <a:solidFill>
                  <a:schemeClr val="tx1"/>
                </a:solidFill>
              </a:rPr>
              <a:t>actions performed </a:t>
            </a:r>
            <a:r>
              <a:rPr lang="en-US" sz="1800" dirty="0" smtClean="0">
                <a:solidFill>
                  <a:schemeClr val="tx1"/>
                </a:solidFill>
              </a:rPr>
              <a:t>(2 or 3 times) by </a:t>
            </a:r>
            <a:r>
              <a:rPr lang="en-US" sz="1800" dirty="0">
                <a:solidFill>
                  <a:schemeClr val="tx1"/>
                </a:solidFill>
              </a:rPr>
              <a:t>10 different </a:t>
            </a:r>
            <a:r>
              <a:rPr lang="en-US" sz="1800" dirty="0" smtClean="0">
                <a:solidFill>
                  <a:schemeClr val="tx1"/>
                </a:solidFill>
              </a:rPr>
              <a:t>subjects.</a:t>
            </a:r>
          </a:p>
          <a:p>
            <a:pPr marL="342900" lvl="1" indent="-342900"/>
            <a:r>
              <a:rPr lang="en-US" sz="1800" dirty="0"/>
              <a:t>Half of the subjects were used for training and the other half were used for testing.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80609"/>
              </p:ext>
            </p:extLst>
          </p:nvPr>
        </p:nvGraphicFramePr>
        <p:xfrm>
          <a:off x="937647" y="2357031"/>
          <a:ext cx="474248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586"/>
                <a:gridCol w="803040"/>
                <a:gridCol w="817171"/>
                <a:gridCol w="888688"/>
                <a:gridCol w="14759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RJP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Proposed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80.80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90.88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88824"/>
              </p:ext>
            </p:extLst>
          </p:nvPr>
        </p:nvGraphicFramePr>
        <p:xfrm>
          <a:off x="1330621" y="4139122"/>
          <a:ext cx="3781168" cy="117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141"/>
                <a:gridCol w="1167027"/>
              </a:tblGrid>
              <a:tr h="4328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</a:tr>
              <a:tr h="370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Multi-Part</a:t>
                      </a:r>
                      <a:r>
                        <a:rPr lang="en-US" baseline="0" dirty="0" smtClean="0"/>
                        <a:t> Bag-of-Poses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82.00</a:t>
                      </a:r>
                    </a:p>
                  </a:txBody>
                  <a:tcPr/>
                </a:tc>
              </a:tr>
              <a:tr h="370394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Proposed approach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90.88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172" y="3069650"/>
            <a:ext cx="510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Recognition rates for various skeletal representations </a:t>
            </a:r>
            <a:r>
              <a:rPr lang="en-US" sz="1600" dirty="0" smtClean="0">
                <a:solidFill>
                  <a:srgbClr val="C00000"/>
                </a:solidFill>
              </a:rPr>
              <a:t>on Florence3D-Action dataset.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605" y="5355613"/>
            <a:ext cx="419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Comparison with the state-of-the-art results on Florence3D-Action dataset.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53" y="2511381"/>
            <a:ext cx="4169673" cy="3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Cost Effective Depth Sensors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84556" y="1786249"/>
            <a:ext cx="1837039" cy="6480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Cost effective depth sensors like Kinect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12894" y="1764055"/>
            <a:ext cx="2856471" cy="7038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State-of-the-art depth-based skeleton estimation algorithm [</a:t>
            </a:r>
            <a:r>
              <a:rPr lang="en-US" sz="1400" dirty="0" err="1" smtClean="0">
                <a:solidFill>
                  <a:schemeClr val="tx1"/>
                </a:solidFill>
              </a:rPr>
              <a:t>Shotton</a:t>
            </a:r>
            <a:r>
              <a:rPr lang="en-US" sz="1400" dirty="0" smtClean="0">
                <a:solidFill>
                  <a:schemeClr val="tx1"/>
                </a:solidFill>
              </a:rPr>
              <a:t> 2011]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5473599" y="1814295"/>
            <a:ext cx="634314" cy="535459"/>
          </a:xfrm>
          <a:prstGeom prst="mathPlu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208546" y="1948159"/>
            <a:ext cx="726472" cy="2677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35018" y="1788969"/>
            <a:ext cx="197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Real-time </a:t>
            </a:r>
          </a:p>
          <a:p>
            <a:pPr algn="ctr"/>
            <a:r>
              <a:rPr lang="en-US" dirty="0" smtClean="0"/>
              <a:t>skeletal sequence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939" y="5919828"/>
            <a:ext cx="920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Shotton, A. Fitzgibbon, M. Cook, T. Sharp, M. </a:t>
            </a:r>
            <a:r>
              <a:rPr lang="en-US" sz="1200" dirty="0" err="1"/>
              <a:t>Finocchio</a:t>
            </a:r>
            <a:r>
              <a:rPr lang="en-US" sz="1200" dirty="0" smtClean="0"/>
              <a:t>, R</a:t>
            </a:r>
            <a:r>
              <a:rPr lang="en-US" sz="1200" dirty="0"/>
              <a:t>. Moore, A. </a:t>
            </a:r>
            <a:r>
              <a:rPr lang="en-US" sz="1200" dirty="0" err="1" smtClean="0"/>
              <a:t>Kipman</a:t>
            </a:r>
            <a:r>
              <a:rPr lang="en-US" sz="1200" dirty="0" smtClean="0"/>
              <a:t> </a:t>
            </a:r>
            <a:r>
              <a:rPr lang="en-US" sz="1200" dirty="0"/>
              <a:t>and A. </a:t>
            </a:r>
            <a:r>
              <a:rPr lang="en-US" sz="1200" dirty="0" smtClean="0"/>
              <a:t>Blake, "Real-time </a:t>
            </a:r>
            <a:r>
              <a:rPr lang="en-US" sz="1200" dirty="0"/>
              <a:t>Human </a:t>
            </a:r>
            <a:r>
              <a:rPr lang="en-US" sz="1200" dirty="0" smtClean="0"/>
              <a:t>Pose Recognition </a:t>
            </a:r>
            <a:r>
              <a:rPr lang="en-US" sz="1200" dirty="0"/>
              <a:t>in Parts From a Single Depth </a:t>
            </a:r>
            <a:r>
              <a:rPr lang="en-US" sz="1200" dirty="0" smtClean="0"/>
              <a:t>Image", </a:t>
            </a:r>
            <a:r>
              <a:rPr lang="en-US" sz="1200" dirty="0"/>
              <a:t>In CVPR</a:t>
            </a:r>
            <a:r>
              <a:rPr lang="en-US" sz="1200" dirty="0" smtClean="0"/>
              <a:t>, 2011.</a:t>
            </a:r>
          </a:p>
          <a:p>
            <a:endParaRPr lang="en-US" sz="1200" dirty="0" smtClean="0"/>
          </a:p>
          <a:p>
            <a:r>
              <a:rPr lang="en-US" sz="1200" dirty="0" smtClean="0"/>
              <a:t>L. Xia,  C. C. Chen and J. K. Aggarwal, "View Invariant Human Action Recognition using Histograms </a:t>
            </a:r>
            <a:r>
              <a:rPr lang="en-US" sz="1200" dirty="0"/>
              <a:t>of 3D </a:t>
            </a:r>
            <a:r>
              <a:rPr lang="en-US" sz="1200" dirty="0" smtClean="0"/>
              <a:t>Joints ", In CVPRW, 2012.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088" y="1786249"/>
            <a:ext cx="230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performing an action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593020" y="1954250"/>
            <a:ext cx="726472" cy="2677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51" y="3949700"/>
            <a:ext cx="2494177" cy="929373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485953" y="4118791"/>
            <a:ext cx="726472" cy="2677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479654" y="4147640"/>
            <a:ext cx="726472" cy="26773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itdown_vide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300" y="3244134"/>
            <a:ext cx="2355529" cy="2010034"/>
          </a:xfrm>
          <a:prstGeom prst="rect">
            <a:avLst/>
          </a:prstGeom>
        </p:spPr>
      </p:pic>
      <p:pic>
        <p:nvPicPr>
          <p:cNvPr id="20" name="sitdown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01780" y="3246854"/>
            <a:ext cx="2355529" cy="20100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8826" y="5272543"/>
            <a:ext cx="2200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UTKinect-Action dataset [Xia2012]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00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1034596"/>
            <a:ext cx="3195270" cy="2299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76" y="4385146"/>
            <a:ext cx="1376139" cy="17181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42608" y="3439748"/>
            <a:ext cx="3175549" cy="7112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Thank You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47" y="1034596"/>
            <a:ext cx="3200731" cy="22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76042" y="4171006"/>
            <a:ext cx="2277562" cy="1741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80825" y="1690339"/>
            <a:ext cx="2266098" cy="1753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1718" y="1690339"/>
            <a:ext cx="2277562" cy="17428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72374" y="4171004"/>
            <a:ext cx="2277562" cy="17428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Applications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7" y="1708158"/>
            <a:ext cx="2231003" cy="17071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8377" y="5936589"/>
            <a:ext cx="19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Teaching Robots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47" y="4192604"/>
            <a:ext cx="2231003" cy="1699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70" y="1717207"/>
            <a:ext cx="2204553" cy="1698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63352" y="5923231"/>
            <a:ext cx="19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Elderly Care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2090" y="3513862"/>
            <a:ext cx="324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Gesture-based Control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43" y="4202002"/>
            <a:ext cx="2192855" cy="169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922867" y="2031538"/>
            <a:ext cx="3001246" cy="15899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Skeleton-based Action Recognition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0243" y="2467500"/>
            <a:ext cx="2642050" cy="7296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Skeletal Representation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Joint positions, Joint angles, etc.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7779" y="2467500"/>
            <a:ext cx="2652686" cy="7296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Temporal Modeling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HMM, DTW, Fourier analysis, etc.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10174" y="2453372"/>
            <a:ext cx="2334663" cy="7326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Classification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Bayes classifier, NN, SVM, etc</a:t>
            </a:r>
            <a:r>
              <a:rPr lang="en-US" sz="800" dirty="0" smtClean="0">
                <a:solidFill>
                  <a:schemeClr val="tx1"/>
                </a:solidFill>
              </a:rPr>
              <a:t>.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68" y="2496522"/>
            <a:ext cx="145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Sequence</a:t>
            </a:r>
            <a:endParaRPr lang="en-US" sz="800" dirty="0" smtClean="0"/>
          </a:p>
          <a:p>
            <a:r>
              <a:rPr lang="en-US" dirty="0" smtClean="0"/>
              <a:t>of  skeletons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810836" y="2496522"/>
            <a:ext cx="101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Action</a:t>
            </a:r>
          </a:p>
          <a:p>
            <a:pPr algn="ctr"/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746316" y="2820630"/>
            <a:ext cx="355594" cy="117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10695" y="3998730"/>
            <a:ext cx="913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Overview of a typical skeleton-based action recognition approach.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770105" y="2807968"/>
            <a:ext cx="355594" cy="117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610695" y="2826489"/>
            <a:ext cx="479548" cy="2049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0461127" y="2799131"/>
            <a:ext cx="506277" cy="22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912871" y="1764407"/>
            <a:ext cx="5790152" cy="2112134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860589" y="1463595"/>
            <a:ext cx="8276491" cy="15428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kern="1200">
                <a:solidFill>
                  <a:srgbClr val="004C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C00000"/>
                </a:solidFill>
              </a:rPr>
              <a:t>How to represent a 3D human skeleton for action recognition ?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51" y="3297428"/>
            <a:ext cx="1469292" cy="1894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82" y="3297429"/>
            <a:ext cx="1271752" cy="17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06946" y="5663536"/>
            <a:ext cx="147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Set of points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 (joints)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1813" y="5663535"/>
            <a:ext cx="1841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Set of rigid rods    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 (body parts)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41301"/>
            <a:ext cx="10972800" cy="711200"/>
          </a:xfrm>
        </p:spPr>
        <p:txBody>
          <a:bodyPr/>
          <a:lstStyle/>
          <a:p>
            <a:r>
              <a:rPr lang="en-US" dirty="0" smtClean="0"/>
              <a:t>Human Skeleton: Points or Rigid Rods?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78" y="1392231"/>
            <a:ext cx="1805454" cy="260440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114868">
            <a:off x="6983767" y="2877111"/>
            <a:ext cx="667896" cy="109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8725046">
            <a:off x="4358125" y="2874296"/>
            <a:ext cx="667896" cy="1096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46" y="2965299"/>
            <a:ext cx="1368314" cy="247967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71" y="2931924"/>
            <a:ext cx="1544112" cy="25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Skeleton as a Set of Points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67594"/>
            <a:ext cx="10972800" cy="51736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rgbClr val="89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Inspired by the moving lights display experiment by [Johansson 1973].</a:t>
            </a:r>
          </a:p>
          <a:p>
            <a:r>
              <a:rPr lang="en-US" sz="1800" dirty="0">
                <a:solidFill>
                  <a:schemeClr val="tx1"/>
                </a:solidFill>
              </a:rPr>
              <a:t>Popularly-used skeletal representation.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77058" y="3131205"/>
            <a:ext cx="270152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Representation:</a:t>
            </a:r>
          </a:p>
          <a:p>
            <a:pPr algn="ctr"/>
            <a:endParaRPr lang="en-US" sz="800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smtClean="0"/>
              <a:t>Concatenation </a:t>
            </a:r>
            <a:r>
              <a:rPr lang="en-US" dirty="0"/>
              <a:t>of the 3D coordinates of the </a:t>
            </a:r>
            <a:r>
              <a:rPr lang="en-US" dirty="0" smtClean="0"/>
              <a:t>joints.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8103" y="6412501"/>
            <a:ext cx="8415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G. Johansson, “Visual Perception of Biological Motion and a Model for its Analysis", Perception and Psychophysics, 1973.</a:t>
            </a:r>
            <a:endParaRPr lang="en-US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79" y="2718500"/>
            <a:ext cx="1606490" cy="2758697"/>
          </a:xfrm>
        </p:spPr>
      </p:pic>
    </p:spTree>
    <p:extLst>
      <p:ext uri="{BB962C8B-B14F-4D97-AF65-F5344CB8AC3E}">
        <p14:creationId xmlns:p14="http://schemas.microsoft.com/office/powerpoint/2010/main" val="23278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Skeleton as a Set of </a:t>
            </a:r>
            <a:r>
              <a:rPr lang="en-US" dirty="0" smtClean="0"/>
              <a:t>Rigid Rods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Human </a:t>
            </a:r>
            <a:r>
              <a:rPr lang="en-US" sz="1800" dirty="0">
                <a:solidFill>
                  <a:schemeClr val="tx1"/>
                </a:solidFill>
              </a:rPr>
              <a:t>skeleton is </a:t>
            </a: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set of 3D rigid </a:t>
            </a:r>
            <a:r>
              <a:rPr lang="en-US" sz="1800" dirty="0" smtClean="0">
                <a:solidFill>
                  <a:schemeClr val="tx1"/>
                </a:solidFill>
              </a:rPr>
              <a:t>rods (body parts) </a:t>
            </a:r>
            <a:r>
              <a:rPr lang="en-US" sz="1800" dirty="0">
                <a:solidFill>
                  <a:schemeClr val="tx1"/>
                </a:solidFill>
              </a:rPr>
              <a:t>connected by joints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r>
              <a:rPr lang="en-US" sz="1800" dirty="0" smtClean="0">
                <a:solidFill>
                  <a:schemeClr val="tx1"/>
                </a:solidFill>
              </a:rPr>
              <a:t>Spatial configuration of these rods can be represented using joint angles (shown using red arcs in the below figure).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40" y="2592163"/>
            <a:ext cx="2047992" cy="2894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4211" y="3239406"/>
            <a:ext cx="36869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Representation:</a:t>
            </a:r>
          </a:p>
          <a:p>
            <a:pPr algn="ctr"/>
            <a:endParaRPr lang="en-US" sz="800" dirty="0" smtClean="0">
              <a:solidFill>
                <a:srgbClr val="C00000"/>
              </a:solidFill>
            </a:endParaRPr>
          </a:p>
          <a:p>
            <a:r>
              <a:rPr lang="en-US" dirty="0"/>
              <a:t>Concatenation of the </a:t>
            </a:r>
            <a:r>
              <a:rPr lang="en-US" dirty="0" smtClean="0"/>
              <a:t>Euler </a:t>
            </a:r>
            <a:r>
              <a:rPr lang="en-US" dirty="0"/>
              <a:t>angles or Axis-angle or </a:t>
            </a:r>
            <a:r>
              <a:rPr lang="en-US" dirty="0" smtClean="0"/>
              <a:t>quaternion representations</a:t>
            </a:r>
            <a:r>
              <a:rPr lang="en-US" dirty="0"/>
              <a:t> </a:t>
            </a:r>
            <a:r>
              <a:rPr lang="en-US" dirty="0" smtClean="0"/>
              <a:t>corresponding </a:t>
            </a:r>
            <a:r>
              <a:rPr lang="en-US" dirty="0"/>
              <a:t>to the </a:t>
            </a:r>
            <a:r>
              <a:rPr lang="en-US" dirty="0" smtClean="0"/>
              <a:t>3D joint angles.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13825</TotalTime>
  <Words>1633</Words>
  <Application>Microsoft Office PowerPoint</Application>
  <PresentationFormat>Widescreen</PresentationFormat>
  <Paragraphs>348</Paragraphs>
  <Slides>30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Courier New</vt:lpstr>
      <vt:lpstr>Old English Text MT</vt:lpstr>
      <vt:lpstr>Palatino Linotype</vt:lpstr>
      <vt:lpstr>Wingdings</vt:lpstr>
      <vt:lpstr>Executive</vt:lpstr>
      <vt:lpstr>Human Action Recognition by Representing 3D Skeletons as Points in a Lie Group</vt:lpstr>
      <vt:lpstr>Action Recognition from 3D Skeletal Data</vt:lpstr>
      <vt:lpstr>Cost Effective Depth Sensors</vt:lpstr>
      <vt:lpstr>Applications</vt:lpstr>
      <vt:lpstr>Skeleton-based Action Recognition</vt:lpstr>
      <vt:lpstr>PowerPoint Presentation</vt:lpstr>
      <vt:lpstr>Human Skeleton: Points or Rigid Rods?</vt:lpstr>
      <vt:lpstr>Human Skeleton as a Set of Points</vt:lpstr>
      <vt:lpstr>Human Skeleton as a Set of Rigid Rods</vt:lpstr>
      <vt:lpstr>Proposed Representation: Motivation </vt:lpstr>
      <vt:lpstr>Proposed Skeletal Representation</vt:lpstr>
      <vt:lpstr>Relative 3D Geometry between Body Parts</vt:lpstr>
      <vt:lpstr>PowerPoint Presentation</vt:lpstr>
      <vt:lpstr>Special Euclidean Group SE(3)</vt:lpstr>
      <vt:lpstr>Proposed Skeletal Representation</vt:lpstr>
      <vt:lpstr>Proposed Action Representation</vt:lpstr>
      <vt:lpstr>Proposed Action Representation</vt:lpstr>
      <vt:lpstr>Proposed Action Representation</vt:lpstr>
      <vt:lpstr>Temporal Modeling and Classification</vt:lpstr>
      <vt:lpstr>Computation of Nominal Curves using DTW</vt:lpstr>
      <vt:lpstr>Fourier Temporal Pyramid Representation</vt:lpstr>
      <vt:lpstr>Overview of the Proposed Approach</vt:lpstr>
      <vt:lpstr>Experiments: Datasets</vt:lpstr>
      <vt:lpstr>Alternative Representations for Comparison</vt:lpstr>
      <vt:lpstr>MSR-Action3D Dataset</vt:lpstr>
      <vt:lpstr>Results: MSR-Action3D Dataset</vt:lpstr>
      <vt:lpstr>MSR-Action3D Confusion Matrices</vt:lpstr>
      <vt:lpstr>Results: UTKinect-Action Dataset</vt:lpstr>
      <vt:lpstr>Results: Florence3D-Action Dataset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representations for object and activity recognition.</dc:title>
  <dc:creator>raviteja vemulapalli</dc:creator>
  <cp:lastModifiedBy>raviteja vemulapalli</cp:lastModifiedBy>
  <cp:revision>347</cp:revision>
  <dcterms:created xsi:type="dcterms:W3CDTF">2013-12-26T21:29:29Z</dcterms:created>
  <dcterms:modified xsi:type="dcterms:W3CDTF">2014-04-16T19:35:37Z</dcterms:modified>
</cp:coreProperties>
</file>